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uenchen.pages.dev/holzbau-uebergabeunterlagen-pflegehinweise-bauherren/" TargetMode="External"/><Relationship Id="rId3" Type="http://schemas.openxmlformats.org/officeDocument/2006/relationships/hyperlink" Target="https://1aholzbaumuenchen.pages.dev/dateien/minimax-f39a92660af57b410c839ed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Übergabeunterlagen und Pflegehinweise beim Holzbau: Was Bauherren später in der Hand halten sollten · Erklärende Präsentation</a:t>
            </a:r>
          </a:p>
        </p:txBody>
      </p:sp>
      <p:sp>
        <p:nvSpPr>
          <p:cNvPr id="3" name="Content Placeholder 2"/>
          <p:cNvSpPr>
            <a:spLocks noGrp="1"/>
          </p:cNvSpPr>
          <p:nvPr>
            <p:ph idx="1"/>
          </p:nvPr>
        </p:nvSpPr>
        <p:spPr/>
        <p:txBody>
          <a:bodyPr/>
          <a:lstStyle/>
          <a:p>
            <a:r>
              <a:t>Überblick: Eine Übergabemappe ist mehr als ein Ordner mit Rechnungen: Sie macht nachvollziehbar, wie das Holzbauprojekt ausgeführt wurde, welche Details später überprüft werden müssen und wo Handlungsbedarf besteht. Die entscheidende Leserfrage lautet: Wie organisiere ich Unterlagen und Kontrollen so, dass sie auch nach Jahren noch auffindbar bleiben und bei Rückfragen zu Pflege, Versicherung oder Umbau tatsächlich helfen? Der folgende Leitfaden strukturiert die Sammlung nach Bauteilen, verbindet Bauausführung und Zustandskontrolle und schafft einen pragmatischen Ablauf für die Zeit nach der Abnahme. Hintergrund zum Thema bietet der Beitrag [</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Übergabemappe als verständliches System</a:t>
            </a:r>
          </a:p>
        </p:txBody>
      </p:sp>
      <p:sp>
        <p:nvSpPr>
          <p:cNvPr id="3" name="Content Placeholder 2"/>
          <p:cNvSpPr>
            <a:spLocks noGrp="1"/>
          </p:cNvSpPr>
          <p:nvPr>
            <p:ph idx="1"/>
          </p:nvPr>
        </p:nvSpPr>
        <p:spPr/>
        <p:txBody>
          <a:bodyPr/>
          <a:lstStyle/>
          <a:p>
            <a:pPr>
              <a:defRPr sz="1800"/>
            </a:pPr>
            <a:r>
              <a:t>Beginnen Sie mit einem einfachen Register, das die wichtigsten Bauteilgruppen abbildet, etwa Fassade und Sockel, Balkon und Terrasse, Dachanschlüsse und Vordach sowie Treppe und tragende Bauteile. Für jede Gruppe sollte ein eigener Abschnitt existieren. Darin werden Plan, Detailzeichnung, Herstellerunterlagen, Pflegehinweis und ein aussagekräftiges Foto gesammelt. So muss bei einer späteren Kontrolle nicht zuerst das gesamte Projekt durchsucht werden. Ergänzen Sie das Register um einen Index mit Dokumentnamen, Stand und Ablageort. Feste Bezeichnungen und eine einheitliche Dateistruktur verhindern, dass ergänzte Unterlagen unbemerkt in einzeln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Übergabemappe als verständliches System</a:t>
            </a:r>
          </a:p>
        </p:txBody>
      </p:sp>
      <p:sp>
        <p:nvSpPr>
          <p:cNvPr id="3" name="Content Placeholder 2"/>
          <p:cNvSpPr>
            <a:spLocks noGrp="1"/>
          </p:cNvSpPr>
          <p:nvPr>
            <p:ph idx="1"/>
          </p:nvPr>
        </p:nvSpPr>
        <p:spPr/>
        <p:txBody>
          <a:bodyPr/>
          <a:lstStyle/>
          <a:p>
            <a:pPr>
              <a:defRPr sz="1800"/>
            </a:pPr>
            <a:r>
              <a:t>en E-Mails oder Ablagen verschwinden.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Unterlagenarten mit unterschiedlicher Funktion</a:t>
            </a:r>
          </a:p>
        </p:txBody>
      </p:sp>
      <p:sp>
        <p:nvSpPr>
          <p:cNvPr id="3" name="Content Placeholder 2"/>
          <p:cNvSpPr>
            <a:spLocks noGrp="1"/>
          </p:cNvSpPr>
          <p:nvPr>
            <p:ph idx="1"/>
          </p:nvPr>
        </p:nvSpPr>
        <p:spPr/>
        <p:txBody>
          <a:bodyPr/>
          <a:lstStyle/>
          <a:p>
            <a:pPr>
              <a:defRPr sz="1800"/>
            </a:pPr>
            <a:r>
              <a:t>Nicht jede Unterlage erfüllt denselben Zweck. Ausgeführte Grundrisse, Schnitte und Ansichten zeigen den tatsächlichen Bestand und unterstützen spätere Umbau- oder Kontrollarbeiten. Detailzeichnungen erklären empfindliche Anschlüsse wie Balkon, Terrasse, Fassade, Vordach und Dachrand. Bauteilübersichten ordnen Holzart, Schutzmaßnahmen und besondere Anforderungen räumlich zu. Für die Beurteilung von Tragfähigkeit und bauphysikalischer Auslegung sind statische Berechnungen, Lastannahmen sowie Wärme- und Feuchteschutznachweise relevant. Verwendete Produkte werden durch Datenblätter, Rechnungen und Lieferscheine nachvollziehbar. Eine gute Mappe tr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Unterlagenarten mit unterschiedlicher Funktion</a:t>
            </a:r>
          </a:p>
        </p:txBody>
      </p:sp>
      <p:sp>
        <p:nvSpPr>
          <p:cNvPr id="3" name="Content Placeholder 2"/>
          <p:cNvSpPr>
            <a:spLocks noGrp="1"/>
          </p:cNvSpPr>
          <p:nvPr>
            <p:ph idx="1"/>
          </p:nvPr>
        </p:nvSpPr>
        <p:spPr/>
        <p:txBody>
          <a:bodyPr/>
          <a:lstStyle/>
          <a:p>
            <a:pPr>
              <a:defRPr sz="1800"/>
            </a:pPr>
            <a:r>
              <a:t>ennt deshalb Planung, Ausführung und Herstellerinformationen, ohne die Verbindung zwischen ihnen zu verlieren.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kontrollieren statt pauschale Fristen übernehmen</a:t>
            </a:r>
          </a:p>
        </p:txBody>
      </p:sp>
      <p:sp>
        <p:nvSpPr>
          <p:cNvPr id="3" name="Content Placeholder 2"/>
          <p:cNvSpPr>
            <a:spLocks noGrp="1"/>
          </p:cNvSpPr>
          <p:nvPr>
            <p:ph idx="1"/>
          </p:nvPr>
        </p:nvSpPr>
        <p:spPr/>
        <p:txBody>
          <a:bodyPr/>
          <a:lstStyle/>
          <a:p>
            <a:pPr>
              <a:defRPr sz="1800"/>
            </a:pPr>
            <a:r>
              <a:t>Ein fester Lack- oder Beschichtungsintervall bildet die unterschiedlichen Beanspruchungen eines Holzhauses nicht ab. Entscheidender ist der Zustand der sichtbaren und verdeckten Bauteile. Bei der Kontrolle helfen Fragen: Sind Tropfkanten frei von Moos und funktionsfähig? Sammelt sich Wasser in Anschlussfugen oder auf waagerechten Flächen? Wirken Beschichtungen matt, rissig oder blätternd? Zeigen sich Verfärbungen, Verformungen oder weiche Stellen? Sind Belüftungsöffnungen zugänglich? Diese Beobachtungen lassen sich mit Datum, Bauteil, Foto und eingeleiteter Maßnahme festhalten. So wird sichtbar, ob ein Detail weiterhin funktioniert und ob 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kontrollieren statt pauschale Fristen übernehmen</a:t>
            </a:r>
          </a:p>
        </p:txBody>
      </p:sp>
      <p:sp>
        <p:nvSpPr>
          <p:cNvPr id="3" name="Content Placeholder 2"/>
          <p:cNvSpPr>
            <a:spLocks noGrp="1"/>
          </p:cNvSpPr>
          <p:nvPr>
            <p:ph idx="1"/>
          </p:nvPr>
        </p:nvSpPr>
        <p:spPr/>
        <p:txBody>
          <a:bodyPr/>
          <a:lstStyle/>
          <a:p>
            <a:pPr>
              <a:defRPr sz="1800"/>
            </a:pPr>
            <a:r>
              <a:t>e Veränderung behandelt werden muss.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Belüftung im Blick behalten</a:t>
            </a:r>
          </a:p>
        </p:txBody>
      </p:sp>
      <p:sp>
        <p:nvSpPr>
          <p:cNvPr id="3" name="Content Placeholder 2"/>
          <p:cNvSpPr>
            <a:spLocks noGrp="1"/>
          </p:cNvSpPr>
          <p:nvPr>
            <p:ph idx="1"/>
          </p:nvPr>
        </p:nvSpPr>
        <p:spPr/>
        <p:txBody>
          <a:bodyPr/>
          <a:lstStyle/>
          <a:p>
            <a:pPr>
              <a:defRPr sz="1800"/>
            </a:pPr>
            <a:r>
              <a:t>Viele Schäden entstehen nicht zwingend durch das Holz selbst, sondern durch fehlerhafte oder schwer kontrollierbare Anschlüsse. Deshalb sollten Kontrollen dort beginnen, wo Wasser abgeleitet, Feuchte abgeführt und Bauteile belüftet werden müssen. Bei Balken und Terrassen ist insbesondere der Wasserweg unter den Dielen, der Übergang zur Tür und der Zustand der Auflager zu prüfen. An Dachanschlüssen und Vordächern zählen Tropfkanten, Abdeckungen und Übergänge. Am Fassade- und Sockelbereich sind Spritzwasser, Ablagerungen und Erdberührung zu berücksichtigen. Ergänzende Fachinformationen zu [konstruktivem Holzschutz] unterstützen das Verständnis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Belüftung im Blick behalten</a:t>
            </a:r>
          </a:p>
        </p:txBody>
      </p:sp>
      <p:sp>
        <p:nvSpPr>
          <p:cNvPr id="3" name="Content Placeholder 2"/>
          <p:cNvSpPr>
            <a:spLocks noGrp="1"/>
          </p:cNvSpPr>
          <p:nvPr>
            <p:ph idx="1"/>
          </p:nvPr>
        </p:nvSpPr>
        <p:spPr/>
        <p:txBody>
          <a:bodyPr/>
          <a:lstStyle/>
          <a:p>
            <a:pPr>
              <a:defRPr sz="1800"/>
            </a:pPr>
            <a:r>
              <a:t>dieser Zusammenhänge.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Übergabe nicht als Abschluss, sondern als Startpunkt nutzen</a:t>
            </a:r>
          </a:p>
        </p:txBody>
      </p:sp>
      <p:sp>
        <p:nvSpPr>
          <p:cNvPr id="3" name="Content Placeholder 2"/>
          <p:cNvSpPr>
            <a:spLocks noGrp="1"/>
          </p:cNvSpPr>
          <p:nvPr>
            <p:ph idx="1"/>
          </p:nvPr>
        </p:nvSpPr>
        <p:spPr/>
        <p:txBody>
          <a:bodyPr/>
          <a:lstStyle/>
          <a:p>
            <a:pPr>
              <a:defRPr sz="1800"/>
            </a:pPr>
            <a:r>
              <a:t>Zum Abschluss gehören Abnahmeprotokoll und Mängelliste. Restmängel sollten mit Zuständigkeit und Bearbeitungsstand erkennbar sein. Halten Sie außerdem fest, welche Wartungs- und Sichtkontrollen erfolgt sind und welche Unterlagen nach Verbrauch, Änderung oder Ergänzung aktualisiert werden müssen. Eine kurze saisonale Kontrolle mit Fotoprotokoll bildet einen nachvollziehbaren Verlauf ab. Für Versicherungs- oder Sachverständigenfragen lässt sich damit zeigen, welche Materialien verbaut wurden und wie das Bauwerk beobachtet wurde. Die Übergabemappe bleibt dadurch ein lebendes Dokument: geordnet, ergänzbar und auf den tatsächlichen Zustand des Bau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Übergabe nicht als Abschluss, sondern als Startpunkt nutzen</a:t>
            </a:r>
          </a:p>
        </p:txBody>
      </p:sp>
      <p:sp>
        <p:nvSpPr>
          <p:cNvPr id="3" name="Content Placeholder 2"/>
          <p:cNvSpPr>
            <a:spLocks noGrp="1"/>
          </p:cNvSpPr>
          <p:nvPr>
            <p:ph idx="1"/>
          </p:nvPr>
        </p:nvSpPr>
        <p:spPr/>
        <p:txBody>
          <a:bodyPr/>
          <a:lstStyle/>
          <a:p>
            <a:pPr>
              <a:defRPr sz="1800"/>
            </a:pPr>
            <a:r>
              <a:t>werks abgestimmt.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Übergabeunterlagen und Pflegehinweise beim Holzbau: Was Bauherren später in der Hand halten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